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9" r:id="rId3"/>
    <p:sldId id="258" r:id="rId4"/>
    <p:sldId id="260" r:id="rId5"/>
    <p:sldId id="263" r:id="rId6"/>
    <p:sldId id="261" r:id="rId7"/>
    <p:sldId id="262" r:id="rId8"/>
    <p:sldId id="265" r:id="rId9"/>
    <p:sldId id="264" r:id="rId10"/>
    <p:sldId id="266" r:id="rId11"/>
    <p:sldId id="290" r:id="rId12"/>
    <p:sldId id="267" r:id="rId13"/>
    <p:sldId id="268" r:id="rId14"/>
    <p:sldId id="269" r:id="rId15"/>
    <p:sldId id="281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2" r:id="rId28"/>
    <p:sldId id="288" r:id="rId29"/>
    <p:sldId id="283" r:id="rId30"/>
    <p:sldId id="284" r:id="rId31"/>
    <p:sldId id="289" r:id="rId32"/>
    <p:sldId id="285" r:id="rId33"/>
    <p:sldId id="287" r:id="rId34"/>
    <p:sldId id="286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82"/>
    <p:restoredTop sz="94650"/>
  </p:normalViewPr>
  <p:slideViewPr>
    <p:cSldViewPr snapToGrid="0">
      <p:cViewPr varScale="1">
        <p:scale>
          <a:sx n="120" d="100"/>
          <a:sy n="120" d="100"/>
        </p:scale>
        <p:origin x="4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FCDEA33D-B043-E34A-ADAC-9B7E7509398D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B2A0DED7-C61C-4C44-859E-05573B047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97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EA33D-B043-E34A-ADAC-9B7E7509398D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DED7-C61C-4C44-859E-05573B047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414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CDEA33D-B043-E34A-ADAC-9B7E7509398D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2A0DED7-C61C-4C44-859E-05573B047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EA33D-B043-E34A-ADAC-9B7E7509398D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DED7-C61C-4C44-859E-05573B047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812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EA33D-B043-E34A-ADAC-9B7E7509398D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DED7-C61C-4C44-859E-05573B047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0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EA33D-B043-E34A-ADAC-9B7E7509398D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DED7-C61C-4C44-859E-05573B047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654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EA33D-B043-E34A-ADAC-9B7E7509398D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DED7-C61C-4C44-859E-05573B047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605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EA33D-B043-E34A-ADAC-9B7E7509398D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DED7-C61C-4C44-859E-05573B047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263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EA33D-B043-E34A-ADAC-9B7E7509398D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DED7-C61C-4C44-859E-05573B047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036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EA33D-B043-E34A-ADAC-9B7E7509398D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DED7-C61C-4C44-859E-05573B047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093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CDEA33D-B043-E34A-ADAC-9B7E7509398D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2A0DED7-C61C-4C44-859E-05573B047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033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CDEA33D-B043-E34A-ADAC-9B7E7509398D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2A0DED7-C61C-4C44-859E-05573B047C3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958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CDEA33D-B043-E34A-ADAC-9B7E7509398D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2A0DED7-C61C-4C44-859E-05573B047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37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EA33D-B043-E34A-ADAC-9B7E7509398D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DED7-C61C-4C44-859E-05573B047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7027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EA33D-B043-E34A-ADAC-9B7E7509398D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DED7-C61C-4C44-859E-05573B047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1002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EA33D-B043-E34A-ADAC-9B7E7509398D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DED7-C61C-4C44-859E-05573B047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1924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CDEA33D-B043-E34A-ADAC-9B7E7509398D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2A0DED7-C61C-4C44-859E-05573B047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5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DEA33D-B043-E34A-ADAC-9B7E7509398D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0DED7-C61C-4C44-859E-05573B047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0483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web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D7C2DEF-63C5-495B-BBE5-720E5D12B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E21E403-0B61-4473-BE57-AB0F16379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60E4D7-62A6-C333-C14F-C42943A38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696" y="643464"/>
            <a:ext cx="3761964" cy="3273061"/>
          </a:xfrm>
          <a:noFill/>
          <a:ln w="19050">
            <a:noFill/>
            <a:prstDash val="dash"/>
          </a:ln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b="1" dirty="0"/>
              <a:t>VARROA DESTRUCTOR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5236AD-12CE-B897-E88B-875AE8CE0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5356" y="-16933"/>
            <a:ext cx="7133111" cy="4593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EA4BF6-AEF3-A270-E6AE-856DFDAF2577}"/>
              </a:ext>
            </a:extLst>
          </p:cNvPr>
          <p:cNvSpPr txBox="1"/>
          <p:nvPr/>
        </p:nvSpPr>
        <p:spPr>
          <a:xfrm>
            <a:off x="1117046" y="5385254"/>
            <a:ext cx="4978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b="1" dirty="0"/>
              <a:t>FDBKA 7 November 2024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529A11A-C19F-CFCF-56CE-548C182B6E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D773CA-5179-B8C4-2ADE-04DD4B3482AB}"/>
              </a:ext>
            </a:extLst>
          </p:cNvPr>
          <p:cNvSpPr txBox="1"/>
          <p:nvPr/>
        </p:nvSpPr>
        <p:spPr>
          <a:xfrm>
            <a:off x="6740463" y="5339087"/>
            <a:ext cx="3221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By Alan Baxter</a:t>
            </a:r>
          </a:p>
        </p:txBody>
      </p:sp>
    </p:spTree>
    <p:extLst>
      <p:ext uri="{BB962C8B-B14F-4D97-AF65-F5344CB8AC3E}">
        <p14:creationId xmlns:p14="http://schemas.microsoft.com/office/powerpoint/2010/main" val="3648223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9CC5FD-A730-2879-8811-C1E1E834669A}"/>
              </a:ext>
            </a:extLst>
          </p:cNvPr>
          <p:cNvSpPr txBox="1"/>
          <p:nvPr/>
        </p:nvSpPr>
        <p:spPr>
          <a:xfrm>
            <a:off x="3959847" y="361828"/>
            <a:ext cx="4521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CONTENT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9FB697-D5E1-269F-456E-C80FD1C55839}"/>
              </a:ext>
            </a:extLst>
          </p:cNvPr>
          <p:cNvSpPr txBox="1"/>
          <p:nvPr/>
        </p:nvSpPr>
        <p:spPr>
          <a:xfrm>
            <a:off x="1344333" y="1035595"/>
            <a:ext cx="9503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The origins and biology of  Varroa destructor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642563-956A-82F8-3F9F-2E71A73B0F30}"/>
              </a:ext>
            </a:extLst>
          </p:cNvPr>
          <p:cNvSpPr txBox="1"/>
          <p:nvPr/>
        </p:nvSpPr>
        <p:spPr>
          <a:xfrm>
            <a:off x="1344333" y="1838844"/>
            <a:ext cx="11699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What happens to your bees when Varroa feeds on them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69306D-21F6-547D-0FAD-5B95027B0F5A}"/>
              </a:ext>
            </a:extLst>
          </p:cNvPr>
          <p:cNvSpPr txBox="1"/>
          <p:nvPr/>
        </p:nvSpPr>
        <p:spPr>
          <a:xfrm>
            <a:off x="1401998" y="2613567"/>
            <a:ext cx="9724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Varroa and the viruses that are vectored by Varroa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B81BAD-5792-2893-12FA-A15A8FEDDA97}"/>
              </a:ext>
            </a:extLst>
          </p:cNvPr>
          <p:cNvSpPr txBox="1"/>
          <p:nvPr/>
        </p:nvSpPr>
        <p:spPr>
          <a:xfrm>
            <a:off x="1344333" y="5066719"/>
            <a:ext cx="114962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The treatments to reduce the  varroa load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A88D63-95B5-AE1D-CC55-0178FAD0B7A5}"/>
              </a:ext>
            </a:extLst>
          </p:cNvPr>
          <p:cNvSpPr txBox="1"/>
          <p:nvPr/>
        </p:nvSpPr>
        <p:spPr>
          <a:xfrm>
            <a:off x="1401998" y="3448900"/>
            <a:ext cx="5508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Parasitic mite syndrome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7F5EBA-75C9-B95D-C2F0-B6C7F20E10FA}"/>
              </a:ext>
            </a:extLst>
          </p:cNvPr>
          <p:cNvSpPr txBox="1"/>
          <p:nvPr/>
        </p:nvSpPr>
        <p:spPr>
          <a:xfrm>
            <a:off x="1401998" y="4231386"/>
            <a:ext cx="7934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Monitoring for mite levels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95B74A-A1CC-73F5-6609-F07278E7493E}"/>
              </a:ext>
            </a:extLst>
          </p:cNvPr>
          <p:cNvSpPr txBox="1"/>
          <p:nvPr/>
        </p:nvSpPr>
        <p:spPr>
          <a:xfrm>
            <a:off x="1401998" y="5902052"/>
            <a:ext cx="4732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Treatment-free  colonies</a:t>
            </a:r>
          </a:p>
        </p:txBody>
      </p:sp>
    </p:spTree>
    <p:extLst>
      <p:ext uri="{BB962C8B-B14F-4D97-AF65-F5344CB8AC3E}">
        <p14:creationId xmlns:p14="http://schemas.microsoft.com/office/powerpoint/2010/main" val="200672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A22DDE2-FB2D-421B-B377-F9AD495CE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95140B-9736-47E4-9A7D-ABB32F3AA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770CA6A-B3B0-4826-A91F-B2B1F89220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C51B9DA-B0CC-480A-8EA5-4D5C3E051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0AB5E76-74B4-08D7-CC1B-897695DF7D36}"/>
              </a:ext>
            </a:extLst>
          </p:cNvPr>
          <p:cNvSpPr txBox="1"/>
          <p:nvPr/>
        </p:nvSpPr>
        <p:spPr>
          <a:xfrm>
            <a:off x="4976028" y="965201"/>
            <a:ext cx="6375589" cy="2463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cap="all" dirty="0">
                <a:latin typeface="+mj-lt"/>
                <a:ea typeface="+mj-ea"/>
                <a:cs typeface="+mj-cs"/>
              </a:rPr>
              <a:t>What is varroa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FE641DB-A503-41DE-ACA6-36B41C6C2B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5" y="1621260"/>
            <a:ext cx="0" cy="301752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94229C2-A5D4-2D65-9124-659BC5F4D061}"/>
              </a:ext>
            </a:extLst>
          </p:cNvPr>
          <p:cNvSpPr txBox="1"/>
          <p:nvPr/>
        </p:nvSpPr>
        <p:spPr>
          <a:xfrm>
            <a:off x="5400376" y="3090434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An ectoparasitic mite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E9DC6E-8E06-8BCA-52E2-FE8CA8D14C07}"/>
              </a:ext>
            </a:extLst>
          </p:cNvPr>
          <p:cNvSpPr txBox="1"/>
          <p:nvPr/>
        </p:nvSpPr>
        <p:spPr>
          <a:xfrm>
            <a:off x="5584808" y="3952411"/>
            <a:ext cx="4878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of honey bee </a:t>
            </a:r>
            <a:r>
              <a:rPr lang="en-US" sz="3200" b="1" u="sng" dirty="0"/>
              <a:t>brood</a:t>
            </a:r>
          </a:p>
        </p:txBody>
      </p:sp>
      <p:pic>
        <p:nvPicPr>
          <p:cNvPr id="6" name="Picture 5" descr="A close-up of a white insect&#10;&#10;Description automatically generated">
            <a:extLst>
              <a:ext uri="{FF2B5EF4-FFF2-40B4-BE49-F238E27FC236}">
                <a16:creationId xmlns:a16="http://schemas.microsoft.com/office/drawing/2014/main" id="{E161D84B-B008-A923-DE19-91D6C6AB75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297" y="1621260"/>
            <a:ext cx="4838491" cy="457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196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7F1336-688D-DE14-9F91-3859EAEC8D61}"/>
              </a:ext>
            </a:extLst>
          </p:cNvPr>
          <p:cNvSpPr txBox="1"/>
          <p:nvPr/>
        </p:nvSpPr>
        <p:spPr>
          <a:xfrm>
            <a:off x="433449" y="385950"/>
            <a:ext cx="10557163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Native to southeast Asia.</a:t>
            </a:r>
          </a:p>
          <a:p>
            <a:endParaRPr lang="en-US" sz="2800" b="1" dirty="0"/>
          </a:p>
          <a:p>
            <a:r>
              <a:rPr lang="en-US" sz="2800" b="1" dirty="0"/>
              <a:t>Co-evolved with the Asian honey bee Apis </a:t>
            </a:r>
            <a:r>
              <a:rPr lang="en-US" sz="2800" b="1" dirty="0" err="1"/>
              <a:t>cerana</a:t>
            </a:r>
            <a:r>
              <a:rPr lang="en-US" sz="2800" b="1" dirty="0"/>
              <a:t>.</a:t>
            </a:r>
          </a:p>
          <a:p>
            <a:endParaRPr lang="en-US" sz="2800" b="1" dirty="0"/>
          </a:p>
          <a:p>
            <a:r>
              <a:rPr lang="en-US" sz="2800" b="1" dirty="0"/>
              <a:t>Apis mellifera introduced into Japan &amp; Russia in the 19</a:t>
            </a:r>
            <a:r>
              <a:rPr lang="en-US" sz="2800" b="1" baseline="30000" dirty="0"/>
              <a:t>th</a:t>
            </a:r>
            <a:r>
              <a:rPr lang="en-US" sz="2800" b="1" dirty="0"/>
              <a:t> C.</a:t>
            </a:r>
          </a:p>
          <a:p>
            <a:endParaRPr lang="en-US" sz="2800" b="1" dirty="0"/>
          </a:p>
          <a:p>
            <a:r>
              <a:rPr lang="en-US" sz="2800" b="1" dirty="0"/>
              <a:t>Varroa spread into </a:t>
            </a:r>
            <a:r>
              <a:rPr lang="en-US" sz="2800" b="1" dirty="0" err="1"/>
              <a:t>A.mellifera</a:t>
            </a:r>
            <a:r>
              <a:rPr lang="en-US" sz="2800" b="1" dirty="0"/>
              <a:t>.</a:t>
            </a:r>
          </a:p>
          <a:p>
            <a:endParaRPr lang="en-US" sz="2800" b="1" dirty="0"/>
          </a:p>
          <a:p>
            <a:r>
              <a:rPr lang="en-US" sz="2800" b="1" dirty="0"/>
              <a:t>First found in A.m. in Japan in 1957.</a:t>
            </a:r>
          </a:p>
          <a:p>
            <a:endParaRPr lang="en-US" sz="2800" b="1" dirty="0"/>
          </a:p>
          <a:p>
            <a:r>
              <a:rPr lang="en-US" sz="2800" b="1" dirty="0"/>
              <a:t>Now found in most countries in the world.</a:t>
            </a:r>
          </a:p>
          <a:p>
            <a:endParaRPr lang="en-US" sz="2800" b="1" dirty="0"/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901032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world with different colored countries/regions&#10;&#10;Description automatically generated">
            <a:extLst>
              <a:ext uri="{FF2B5EF4-FFF2-40B4-BE49-F238E27FC236}">
                <a16:creationId xmlns:a16="http://schemas.microsoft.com/office/drawing/2014/main" id="{AA996BDC-6C5F-BA8A-C728-7E21FE158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36469"/>
            <a:ext cx="12192000" cy="9065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299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D62D5A-5AA4-A008-3FDA-EEABC7ADA23A}"/>
              </a:ext>
            </a:extLst>
          </p:cNvPr>
          <p:cNvSpPr txBox="1"/>
          <p:nvPr/>
        </p:nvSpPr>
        <p:spPr>
          <a:xfrm>
            <a:off x="1122218" y="1235034"/>
            <a:ext cx="895399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Why is it bad for our honey bees and not the Asian ones?</a:t>
            </a:r>
          </a:p>
          <a:p>
            <a:endParaRPr lang="en-US" sz="2400" b="1" dirty="0"/>
          </a:p>
          <a:p>
            <a:r>
              <a:rPr lang="en-US" sz="2400" b="1" dirty="0"/>
              <a:t>Brood parasite – feeds on the fat body of the pupa.</a:t>
            </a:r>
          </a:p>
          <a:p>
            <a:endParaRPr lang="en-US" sz="2400" b="1" dirty="0"/>
          </a:p>
          <a:p>
            <a:r>
              <a:rPr lang="en-US" sz="2400" b="1" dirty="0" err="1"/>
              <a:t>A.cerana</a:t>
            </a:r>
            <a:r>
              <a:rPr lang="en-US" sz="2400" b="1" dirty="0"/>
              <a:t> only feeds on drone brood </a:t>
            </a:r>
          </a:p>
          <a:p>
            <a:endParaRPr lang="en-US" sz="2400" b="1" dirty="0"/>
          </a:p>
          <a:p>
            <a:r>
              <a:rPr lang="en-US" sz="2400" b="1" dirty="0"/>
              <a:t>Grooming and hygienic behaviours  to remove the mites.</a:t>
            </a:r>
          </a:p>
          <a:p>
            <a:endParaRPr lang="en-US" sz="2400" b="1" dirty="0"/>
          </a:p>
          <a:p>
            <a:r>
              <a:rPr lang="en-US" sz="2400" b="1" dirty="0"/>
              <a:t>Neglect drone brood. Mites entombed and die.</a:t>
            </a:r>
          </a:p>
        </p:txBody>
      </p:sp>
    </p:spTree>
    <p:extLst>
      <p:ext uri="{BB962C8B-B14F-4D97-AF65-F5344CB8AC3E}">
        <p14:creationId xmlns:p14="http://schemas.microsoft.com/office/powerpoint/2010/main" val="258279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625A79-3DB4-61B9-FA68-A57FC29240D5}"/>
              </a:ext>
            </a:extLst>
          </p:cNvPr>
          <p:cNvSpPr txBox="1"/>
          <p:nvPr/>
        </p:nvSpPr>
        <p:spPr>
          <a:xfrm>
            <a:off x="552203" y="1086592"/>
            <a:ext cx="102305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In Europe varroa feeds on </a:t>
            </a:r>
            <a:r>
              <a:rPr lang="en-US" sz="2800" b="1" u="sng" dirty="0"/>
              <a:t>both</a:t>
            </a:r>
            <a:r>
              <a:rPr lang="en-US" sz="2800" b="1" dirty="0"/>
              <a:t> drone and worker brood</a:t>
            </a:r>
          </a:p>
          <a:p>
            <a:endParaRPr lang="en-US" sz="2800" b="1" dirty="0"/>
          </a:p>
          <a:p>
            <a:r>
              <a:rPr lang="en-US" sz="2800" b="1" dirty="0"/>
              <a:t>European bees don’t entomb the infected brood</a:t>
            </a:r>
          </a:p>
          <a:p>
            <a:endParaRPr lang="en-US" sz="2800" b="1" dirty="0"/>
          </a:p>
          <a:p>
            <a:r>
              <a:rPr lang="en-US" sz="2800" b="1" dirty="0"/>
              <a:t>Don’t have the evolved hygienic behaviours of the Asians</a:t>
            </a:r>
          </a:p>
          <a:p>
            <a:endParaRPr lang="en-US" sz="2800" b="1" dirty="0"/>
          </a:p>
          <a:p>
            <a:r>
              <a:rPr lang="en-US" sz="2800" b="1" dirty="0"/>
              <a:t>Open season for the mites</a:t>
            </a:r>
          </a:p>
          <a:p>
            <a:endParaRPr lang="en-US" sz="2800" b="1" dirty="0"/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094442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3BC709-1CE5-11D8-9516-E348D7624B27}"/>
              </a:ext>
            </a:extLst>
          </p:cNvPr>
          <p:cNvSpPr txBox="1"/>
          <p:nvPr/>
        </p:nvSpPr>
        <p:spPr>
          <a:xfrm>
            <a:off x="472967" y="117693"/>
            <a:ext cx="1020824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Varroa female – foundress - lays egg</a:t>
            </a:r>
          </a:p>
          <a:p>
            <a:endParaRPr lang="en-US" sz="2400" b="1" dirty="0"/>
          </a:p>
          <a:p>
            <a:r>
              <a:rPr lang="en-US" sz="2400" b="1" dirty="0"/>
              <a:t>Punctures the larva to establish a feeding point. </a:t>
            </a:r>
          </a:p>
          <a:p>
            <a:endParaRPr lang="en-US" sz="2400" b="1" dirty="0"/>
          </a:p>
          <a:p>
            <a:r>
              <a:rPr lang="en-US" sz="2400" b="1" dirty="0"/>
              <a:t>60 hours later the first egg develops into a male</a:t>
            </a:r>
          </a:p>
          <a:p>
            <a:endParaRPr lang="en-US" sz="2400" b="1" dirty="0"/>
          </a:p>
          <a:p>
            <a:r>
              <a:rPr lang="en-US" sz="2400" b="1" dirty="0"/>
              <a:t>30 hour interval more eggs which develop into females</a:t>
            </a:r>
          </a:p>
          <a:p>
            <a:endParaRPr lang="en-US" sz="2400" b="1" dirty="0"/>
          </a:p>
          <a:p>
            <a:r>
              <a:rPr lang="en-US" sz="2400" b="1" dirty="0"/>
              <a:t>Male mates with his sisters</a:t>
            </a:r>
          </a:p>
          <a:p>
            <a:endParaRPr lang="en-US" sz="2400" b="1" dirty="0"/>
          </a:p>
          <a:p>
            <a:r>
              <a:rPr lang="en-US" sz="2400" b="1" dirty="0"/>
              <a:t>New bee emerges with female mites</a:t>
            </a:r>
          </a:p>
          <a:p>
            <a:endParaRPr lang="en-US" sz="2400" b="1" dirty="0"/>
          </a:p>
          <a:p>
            <a:r>
              <a:rPr lang="en-US" sz="2400" b="1" dirty="0"/>
              <a:t>Male mite dies in the cell</a:t>
            </a:r>
          </a:p>
          <a:p>
            <a:endParaRPr lang="en-US" sz="2400" b="1" dirty="0"/>
          </a:p>
          <a:p>
            <a:r>
              <a:rPr lang="en-US" sz="2400" b="1" dirty="0"/>
              <a:t>Worker bees emerge after 21 days – average 1.5 new mites</a:t>
            </a:r>
          </a:p>
          <a:p>
            <a:endParaRPr lang="en-US" sz="2400" b="1" dirty="0"/>
          </a:p>
          <a:p>
            <a:r>
              <a:rPr lang="en-US" sz="2400" b="1" dirty="0"/>
              <a:t>Drones emerge after 24 days – average 2.6 new mites</a:t>
            </a:r>
          </a:p>
          <a:p>
            <a:endParaRPr lang="en-US" sz="24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4B2E2D-80D8-ED6C-A2CD-631298EA06F3}"/>
              </a:ext>
            </a:extLst>
          </p:cNvPr>
          <p:cNvSpPr txBox="1"/>
          <p:nvPr/>
        </p:nvSpPr>
        <p:spPr>
          <a:xfrm>
            <a:off x="8033657" y="117693"/>
            <a:ext cx="2334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Life cycle</a:t>
            </a:r>
          </a:p>
        </p:txBody>
      </p:sp>
    </p:spTree>
    <p:extLst>
      <p:ext uri="{BB962C8B-B14F-4D97-AF65-F5344CB8AC3E}">
        <p14:creationId xmlns:p14="http://schemas.microsoft.com/office/powerpoint/2010/main" val="63754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11">
            <a:extLst>
              <a:ext uri="{FF2B5EF4-FFF2-40B4-BE49-F238E27FC236}">
                <a16:creationId xmlns:a16="http://schemas.microsoft.com/office/drawing/2014/main" id="{2770B5F4-AED0-4A3A-859D-B6239ED38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03" y="643464"/>
            <a:ext cx="10905195" cy="5571072"/>
          </a:xfrm>
          <a:prstGeom prst="roundRect">
            <a:avLst>
              <a:gd name="adj" fmla="val 2403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on a honeycomb&#10;&#10;Description automatically generated">
            <a:extLst>
              <a:ext uri="{FF2B5EF4-FFF2-40B4-BE49-F238E27FC236}">
                <a16:creationId xmlns:a16="http://schemas.microsoft.com/office/drawing/2014/main" id="{BC728C25-397E-FE6B-71DC-191B0FAAF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204" y="999004"/>
            <a:ext cx="10451592" cy="4859991"/>
          </a:xfrm>
          <a:prstGeom prst="rect">
            <a:avLst/>
          </a:prstGeom>
          <a:ln w="31750" cap="sq"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2528141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DFADFB3-3D44-49A8-AE3B-A87C61607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912AE0-CAD9-4F8F-A2A2-BDF07D4ED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91F3E78-C2A6-68C3-97FD-F84FDB2BB392}"/>
              </a:ext>
            </a:extLst>
          </p:cNvPr>
          <p:cNvSpPr txBox="1"/>
          <p:nvPr/>
        </p:nvSpPr>
        <p:spPr>
          <a:xfrm>
            <a:off x="7768649" y="153344"/>
            <a:ext cx="4510994" cy="3446373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cap="all" dirty="0">
                <a:latin typeface="+mj-lt"/>
                <a:ea typeface="+mj-ea"/>
                <a:cs typeface="+mj-cs"/>
              </a:rPr>
              <a:t>Population doubles every 21-24 days</a:t>
            </a: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6621E27-B4D3-4EEA-8F4D-BB759FD24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85641" y="-1"/>
            <a:ext cx="5706359" cy="6434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DCD9119-A5D2-4D09-BCB2-70ABD368D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674623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aph of bees with red and yellow lines&#10;&#10;Description automatically generated">
            <a:extLst>
              <a:ext uri="{FF2B5EF4-FFF2-40B4-BE49-F238E27FC236}">
                <a16:creationId xmlns:a16="http://schemas.microsoft.com/office/drawing/2014/main" id="{7FAEAEB1-1212-E97E-9EFA-AB41C4E15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407" y="518984"/>
            <a:ext cx="7245313" cy="585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886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0A9A74-80DC-FD84-D81F-82282649C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4017" y="0"/>
            <a:ext cx="12563341" cy="6752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130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55FFAE3-01DD-D625-B10F-14413BB90183}"/>
              </a:ext>
            </a:extLst>
          </p:cNvPr>
          <p:cNvSpPr txBox="1"/>
          <p:nvPr/>
        </p:nvSpPr>
        <p:spPr>
          <a:xfrm>
            <a:off x="1124606" y="210207"/>
            <a:ext cx="10331669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Effects</a:t>
            </a:r>
          </a:p>
          <a:p>
            <a:endParaRPr lang="en-US" sz="2800" b="1" dirty="0"/>
          </a:p>
          <a:p>
            <a:r>
              <a:rPr lang="en-US" sz="2800" b="1" dirty="0"/>
              <a:t>Bite on the pupa</a:t>
            </a:r>
          </a:p>
          <a:p>
            <a:endParaRPr lang="en-US" sz="2800" b="1" dirty="0"/>
          </a:p>
          <a:p>
            <a:r>
              <a:rPr lang="en-US" sz="2800" b="1" dirty="0"/>
              <a:t>Wound allows bacteria to accumulate – infected</a:t>
            </a:r>
          </a:p>
          <a:p>
            <a:endParaRPr lang="en-US" sz="2800" b="1" dirty="0"/>
          </a:p>
          <a:p>
            <a:r>
              <a:rPr lang="en-US" sz="2800" b="1" dirty="0"/>
              <a:t>Infested pupae have weight reduction</a:t>
            </a:r>
          </a:p>
          <a:p>
            <a:endParaRPr lang="en-US" sz="2800" b="1" dirty="0"/>
          </a:p>
          <a:p>
            <a:r>
              <a:rPr lang="en-US" sz="2800" b="1" dirty="0"/>
              <a:t>Proteins in mite saliva inhibits wound healing</a:t>
            </a:r>
          </a:p>
          <a:p>
            <a:endParaRPr lang="en-US" sz="2800" b="1" dirty="0"/>
          </a:p>
          <a:p>
            <a:r>
              <a:rPr lang="en-US" sz="2800" b="1" dirty="0"/>
              <a:t>Mites carry the DWV virus which enters through the wound</a:t>
            </a:r>
          </a:p>
          <a:p>
            <a:endParaRPr lang="en-US" sz="2800" b="1" dirty="0"/>
          </a:p>
          <a:p>
            <a:r>
              <a:rPr lang="en-US" sz="2800" b="1" dirty="0"/>
              <a:t>Suppress immune system.</a:t>
            </a:r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57535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DFADFB3-3D44-49A8-AE3B-A87C61607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912AE0-CAD9-4F8F-A2A2-BDF07D4ED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D7C2DEF-63C5-495B-BBE5-720E5D12B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E21E403-0B61-4473-BE57-AB0F16379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6A3C4DB-E34F-2AFE-7B69-089073EF8B96}"/>
              </a:ext>
            </a:extLst>
          </p:cNvPr>
          <p:cNvSpPr txBox="1"/>
          <p:nvPr/>
        </p:nvSpPr>
        <p:spPr>
          <a:xfrm>
            <a:off x="304800" y="460188"/>
            <a:ext cx="4093860" cy="3456338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cap="all" dirty="0">
                <a:latin typeface="+mj-lt"/>
                <a:ea typeface="+mj-ea"/>
                <a:cs typeface="+mj-cs"/>
              </a:rPr>
              <a:t>Deformed Wing Virus (DWV)</a:t>
            </a:r>
          </a:p>
        </p:txBody>
      </p:sp>
      <p:pic>
        <p:nvPicPr>
          <p:cNvPr id="4" name="Picture 3" descr="A bee on a honeycomb&#10;&#10;Description automatically generated">
            <a:extLst>
              <a:ext uri="{FF2B5EF4-FFF2-40B4-BE49-F238E27FC236}">
                <a16:creationId xmlns:a16="http://schemas.microsoft.com/office/drawing/2014/main" id="{0844A081-EAE7-1599-3E23-50652340B3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354" y="0"/>
            <a:ext cx="7617646" cy="637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29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302A6F5-CBCB-44B4-7A95-5103596F4DDE}"/>
              </a:ext>
            </a:extLst>
          </p:cNvPr>
          <p:cNvSpPr txBox="1"/>
          <p:nvPr/>
        </p:nvSpPr>
        <p:spPr>
          <a:xfrm>
            <a:off x="115614" y="336331"/>
            <a:ext cx="1198179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DWV</a:t>
            </a:r>
          </a:p>
          <a:p>
            <a:endParaRPr lang="en-US" sz="2800" b="1" dirty="0"/>
          </a:p>
          <a:p>
            <a:r>
              <a:rPr lang="en-US" sz="2800" b="1" dirty="0"/>
              <a:t>Transmitted at low levels from parent to offspring or adult to adult is less virulent.</a:t>
            </a:r>
          </a:p>
          <a:p>
            <a:endParaRPr lang="en-US" sz="2800" b="1" dirty="0"/>
          </a:p>
          <a:p>
            <a:r>
              <a:rPr lang="en-US" sz="2800" b="1" dirty="0"/>
              <a:t>When transmitted by mouthparts of varroa more concentrated dose.</a:t>
            </a:r>
          </a:p>
          <a:p>
            <a:endParaRPr lang="en-US" sz="2800" b="1" dirty="0"/>
          </a:p>
          <a:p>
            <a:r>
              <a:rPr lang="en-US" sz="2800" b="1" dirty="0"/>
              <a:t>Acute lethal infection in pupa.</a:t>
            </a:r>
          </a:p>
          <a:p>
            <a:endParaRPr lang="en-US" sz="2800" b="1" dirty="0"/>
          </a:p>
          <a:p>
            <a:r>
              <a:rPr lang="en-US" sz="2800" b="1" dirty="0"/>
              <a:t>Chronic infection in adult bee.</a:t>
            </a:r>
          </a:p>
          <a:p>
            <a:endParaRPr lang="en-US" sz="2800" b="1" dirty="0"/>
          </a:p>
          <a:p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62180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8640BB-1122-80F7-A7C2-94D3C1CABCB2}"/>
              </a:ext>
            </a:extLst>
          </p:cNvPr>
          <p:cNvSpPr txBox="1"/>
          <p:nvPr/>
        </p:nvSpPr>
        <p:spPr>
          <a:xfrm>
            <a:off x="3143399" y="561703"/>
            <a:ext cx="3716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OTHER JOLLY VIRUSES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44B363-2749-EF25-F2B3-76BC66D1FA8F}"/>
              </a:ext>
            </a:extLst>
          </p:cNvPr>
          <p:cNvSpPr txBox="1"/>
          <p:nvPr/>
        </p:nvSpPr>
        <p:spPr>
          <a:xfrm>
            <a:off x="640081" y="1333599"/>
            <a:ext cx="4688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Acute bee paralysis virus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4B19C3-91F0-1299-4E7B-9DFAA8B043D4}"/>
              </a:ext>
            </a:extLst>
          </p:cNvPr>
          <p:cNvSpPr txBox="1"/>
          <p:nvPr/>
        </p:nvSpPr>
        <p:spPr>
          <a:xfrm>
            <a:off x="640080" y="2182685"/>
            <a:ext cx="3775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Cloudy wing virus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88B130-E196-5B86-87B8-746ADEC4BFA1}"/>
              </a:ext>
            </a:extLst>
          </p:cNvPr>
          <p:cNvSpPr txBox="1"/>
          <p:nvPr/>
        </p:nvSpPr>
        <p:spPr>
          <a:xfrm>
            <a:off x="757646" y="3012762"/>
            <a:ext cx="3074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Slow paralysis virus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D6A08A-3F9F-96FA-08BA-F01701E78505}"/>
              </a:ext>
            </a:extLst>
          </p:cNvPr>
          <p:cNvSpPr txBox="1"/>
          <p:nvPr/>
        </p:nvSpPr>
        <p:spPr>
          <a:xfrm>
            <a:off x="735310" y="3888243"/>
            <a:ext cx="4803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Israeli acute paralysis virus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AD7CB1-1A29-BD45-52F3-A0CD763C78C3}"/>
              </a:ext>
            </a:extLst>
          </p:cNvPr>
          <p:cNvSpPr txBox="1"/>
          <p:nvPr/>
        </p:nvSpPr>
        <p:spPr>
          <a:xfrm>
            <a:off x="735310" y="4748010"/>
            <a:ext cx="5118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Colony collapse disorder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5410C8-949E-0526-AF7A-76DBB040F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1357" y="-33022"/>
            <a:ext cx="3835521" cy="2617181"/>
          </a:xfrm>
          <a:prstGeom prst="rect">
            <a:avLst/>
          </a:prstGeom>
        </p:spPr>
      </p:pic>
      <p:pic>
        <p:nvPicPr>
          <p:cNvPr id="11" name="Picture 10" descr="Close-up of a bee's wing&#10;&#10;Description automatically generated">
            <a:extLst>
              <a:ext uri="{FF2B5EF4-FFF2-40B4-BE49-F238E27FC236}">
                <a16:creationId xmlns:a16="http://schemas.microsoft.com/office/drawing/2014/main" id="{3B291AA4-19BB-C1A3-6E8F-B6FF0596B6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6228" y="1527769"/>
            <a:ext cx="4463952" cy="2775539"/>
          </a:xfrm>
          <a:prstGeom prst="rect">
            <a:avLst/>
          </a:prstGeom>
        </p:spPr>
      </p:pic>
      <p:pic>
        <p:nvPicPr>
          <p:cNvPr id="13" name="Picture 12" descr="Two bees on a wood surface&#10;&#10;Description automatically generated">
            <a:extLst>
              <a:ext uri="{FF2B5EF4-FFF2-40B4-BE49-F238E27FC236}">
                <a16:creationId xmlns:a16="http://schemas.microsoft.com/office/drawing/2014/main" id="{BBC06CA0-9AC1-99E6-C481-2D8AE6A3B4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7854" y="3429000"/>
            <a:ext cx="3136900" cy="313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4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078B44-B9BA-92C0-E266-30B67CA21AF7}"/>
              </a:ext>
            </a:extLst>
          </p:cNvPr>
          <p:cNvSpPr txBox="1"/>
          <p:nvPr/>
        </p:nvSpPr>
        <p:spPr>
          <a:xfrm>
            <a:off x="2911365" y="399393"/>
            <a:ext cx="6999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PARASITIC MITE SYNDROME</a:t>
            </a:r>
          </a:p>
        </p:txBody>
      </p:sp>
      <p:pic>
        <p:nvPicPr>
          <p:cNvPr id="3" name="Picture 2" descr="A picture containing insect&#10;&#10;Description automatically generated">
            <a:extLst>
              <a:ext uri="{FF2B5EF4-FFF2-40B4-BE49-F238E27FC236}">
                <a16:creationId xmlns:a16="http://schemas.microsoft.com/office/drawing/2014/main" id="{BFFB76EE-C706-DB4B-1560-FAF4398B6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2087" y="1820967"/>
            <a:ext cx="7012135" cy="414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21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4EC1BD-4F1A-355F-5255-813AF18FB722}"/>
              </a:ext>
            </a:extLst>
          </p:cNvPr>
          <p:cNvSpPr txBox="1"/>
          <p:nvPr/>
        </p:nvSpPr>
        <p:spPr>
          <a:xfrm>
            <a:off x="252248" y="0"/>
            <a:ext cx="9670227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PARASITIC MITE SYNDROME SIGNS</a:t>
            </a:r>
          </a:p>
          <a:p>
            <a:endParaRPr lang="en-US" sz="2400" b="1" dirty="0"/>
          </a:p>
          <a:p>
            <a:r>
              <a:rPr lang="en-US" sz="2400" b="1" dirty="0"/>
              <a:t>Nibbled or perforated cappings</a:t>
            </a:r>
          </a:p>
          <a:p>
            <a:endParaRPr lang="en-US" sz="2400" b="1" dirty="0"/>
          </a:p>
          <a:p>
            <a:r>
              <a:rPr lang="en-US" sz="2400" b="1" dirty="0"/>
              <a:t>Chewed or cannibalized pupae </a:t>
            </a:r>
          </a:p>
          <a:p>
            <a:endParaRPr lang="en-US" sz="2400" b="1" dirty="0"/>
          </a:p>
          <a:p>
            <a:r>
              <a:rPr lang="en-US" sz="2400" b="1" dirty="0"/>
              <a:t>Dead pupae</a:t>
            </a:r>
          </a:p>
          <a:p>
            <a:endParaRPr lang="en-US" sz="2400" b="1" dirty="0"/>
          </a:p>
          <a:p>
            <a:r>
              <a:rPr lang="en-US" sz="2400" b="1" dirty="0"/>
              <a:t>Adults with deformed wings</a:t>
            </a:r>
          </a:p>
          <a:p>
            <a:endParaRPr lang="en-US" sz="2400" b="1" dirty="0"/>
          </a:p>
          <a:p>
            <a:r>
              <a:rPr lang="en-US" sz="2400" b="1" dirty="0"/>
              <a:t>Spotty brood pattern</a:t>
            </a:r>
          </a:p>
          <a:p>
            <a:endParaRPr lang="en-US" sz="2400" b="1" dirty="0"/>
          </a:p>
          <a:p>
            <a:r>
              <a:rPr lang="en-US" sz="2400" b="1" dirty="0"/>
              <a:t>Supersedure cells</a:t>
            </a:r>
          </a:p>
          <a:p>
            <a:endParaRPr lang="en-US" sz="2400" b="1" dirty="0"/>
          </a:p>
          <a:p>
            <a:r>
              <a:rPr lang="en-US" sz="2400" b="1" dirty="0"/>
              <a:t>Neglected brood</a:t>
            </a:r>
          </a:p>
          <a:p>
            <a:endParaRPr lang="en-US" sz="2400" b="1" dirty="0"/>
          </a:p>
          <a:p>
            <a:r>
              <a:rPr lang="en-US" sz="2400" b="1" dirty="0"/>
              <a:t>Aggression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AAB2C9-9D10-0BBF-36C7-254C6D3C0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6295" y="33932"/>
            <a:ext cx="4550092" cy="3395068"/>
          </a:xfrm>
          <a:prstGeom prst="rect">
            <a:avLst/>
          </a:prstGeom>
        </p:spPr>
      </p:pic>
      <p:pic>
        <p:nvPicPr>
          <p:cNvPr id="7" name="Picture 6" descr="A close-up of a bee&#10;&#10;Description automatically generated">
            <a:extLst>
              <a:ext uri="{FF2B5EF4-FFF2-40B4-BE49-F238E27FC236}">
                <a16:creationId xmlns:a16="http://schemas.microsoft.com/office/drawing/2014/main" id="{396544BE-A291-2545-BBA3-9E1486C8D0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0308" y="2953265"/>
            <a:ext cx="5211973" cy="390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109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3E8AB0-9354-EE77-975B-03DF17E63EB4}"/>
              </a:ext>
            </a:extLst>
          </p:cNvPr>
          <p:cNvSpPr txBox="1"/>
          <p:nvPr/>
        </p:nvSpPr>
        <p:spPr>
          <a:xfrm>
            <a:off x="3834713" y="457200"/>
            <a:ext cx="45225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 </a:t>
            </a:r>
          </a:p>
          <a:p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C7D5E4-8AC1-D1E6-8404-752801F0A00A}"/>
              </a:ext>
            </a:extLst>
          </p:cNvPr>
          <p:cNvSpPr txBox="1"/>
          <p:nvPr/>
        </p:nvSpPr>
        <p:spPr>
          <a:xfrm>
            <a:off x="1136587" y="945338"/>
            <a:ext cx="81556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  Regular testing/monitoring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B1B25F-815D-EFDF-C630-0E1E97C310EB}"/>
              </a:ext>
            </a:extLst>
          </p:cNvPr>
          <p:cNvSpPr txBox="1"/>
          <p:nvPr/>
        </p:nvSpPr>
        <p:spPr>
          <a:xfrm>
            <a:off x="1136587" y="1953938"/>
            <a:ext cx="82585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 IPM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3F49BB-9EAD-0F63-EDB5-275D45AD4CD3}"/>
              </a:ext>
            </a:extLst>
          </p:cNvPr>
          <p:cNvSpPr txBox="1"/>
          <p:nvPr/>
        </p:nvSpPr>
        <p:spPr>
          <a:xfrm>
            <a:off x="625032" y="2894793"/>
            <a:ext cx="87909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	Drone Brood uncapping/removal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651911-CFF8-B07E-128E-59BBEE167506}"/>
              </a:ext>
            </a:extLst>
          </p:cNvPr>
          <p:cNvSpPr txBox="1"/>
          <p:nvPr/>
        </p:nvSpPr>
        <p:spPr>
          <a:xfrm rot="10800000" flipV="1">
            <a:off x="625032" y="3855256"/>
            <a:ext cx="9711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	Comb trapping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EABC63-804D-1463-1C13-263DDB22FA81}"/>
              </a:ext>
            </a:extLst>
          </p:cNvPr>
          <p:cNvSpPr txBox="1"/>
          <p:nvPr/>
        </p:nvSpPr>
        <p:spPr>
          <a:xfrm>
            <a:off x="891250" y="5875803"/>
            <a:ext cx="8258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Oxalic acid – gas </a:t>
            </a:r>
            <a:r>
              <a:rPr lang="en-US" sz="2800" b="1" dirty="0" err="1"/>
              <a:t>vap</a:t>
            </a:r>
            <a:endParaRPr lang="en-US" sz="28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915D18-A030-0BE9-C802-B5DD10D4C480}"/>
              </a:ext>
            </a:extLst>
          </p:cNvPr>
          <p:cNvSpPr txBox="1"/>
          <p:nvPr/>
        </p:nvSpPr>
        <p:spPr>
          <a:xfrm>
            <a:off x="1136587" y="4815720"/>
            <a:ext cx="5723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Miticides*</a:t>
            </a:r>
          </a:p>
          <a:p>
            <a:endParaRPr lang="en-US" sz="28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70DD9E-1C22-44DC-7F1A-FE0103662F8E}"/>
              </a:ext>
            </a:extLst>
          </p:cNvPr>
          <p:cNvSpPr txBox="1"/>
          <p:nvPr/>
        </p:nvSpPr>
        <p:spPr>
          <a:xfrm>
            <a:off x="6944122" y="4137149"/>
            <a:ext cx="2826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Shook swarm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DC94C1-B0D4-AA8E-3026-25EEDB8BB53E}"/>
              </a:ext>
            </a:extLst>
          </p:cNvPr>
          <p:cNvSpPr txBox="1"/>
          <p:nvPr/>
        </p:nvSpPr>
        <p:spPr>
          <a:xfrm>
            <a:off x="6859893" y="5246607"/>
            <a:ext cx="46861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Collected swarms (in quarantine)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FE38CB-BF49-CB84-DA91-401D4E27F219}"/>
              </a:ext>
            </a:extLst>
          </p:cNvPr>
          <p:cNvSpPr txBox="1"/>
          <p:nvPr/>
        </p:nvSpPr>
        <p:spPr>
          <a:xfrm>
            <a:off x="3882980" y="289775"/>
            <a:ext cx="3947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PREVENTION</a:t>
            </a:r>
          </a:p>
        </p:txBody>
      </p:sp>
    </p:spTree>
    <p:extLst>
      <p:ext uri="{BB962C8B-B14F-4D97-AF65-F5344CB8AC3E}">
        <p14:creationId xmlns:p14="http://schemas.microsoft.com/office/powerpoint/2010/main" val="249215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eekeeper holding a comb with bees&#10;&#10;Description automatically generated">
            <a:extLst>
              <a:ext uri="{FF2B5EF4-FFF2-40B4-BE49-F238E27FC236}">
                <a16:creationId xmlns:a16="http://schemas.microsoft.com/office/drawing/2014/main" id="{370DF283-C31B-8F30-406D-AB5F4E948C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160" r="1" b="11051"/>
          <a:stretch/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4" name="Picture 3" descr="A wooden box with a wooden frame&#10;&#10;Description automatically generated">
            <a:extLst>
              <a:ext uri="{FF2B5EF4-FFF2-40B4-BE49-F238E27FC236}">
                <a16:creationId xmlns:a16="http://schemas.microsoft.com/office/drawing/2014/main" id="{0908010D-1EB8-F4BC-680D-29E0A7584C1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40" r="2215" b="1"/>
          <a:stretch/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2" name="Picture 1" descr="A group of white bugs on a metal fork&#10;&#10;Description automatically generated">
            <a:extLst>
              <a:ext uri="{FF2B5EF4-FFF2-40B4-BE49-F238E27FC236}">
                <a16:creationId xmlns:a16="http://schemas.microsoft.com/office/drawing/2014/main" id="{8133B472-319B-E5D1-9906-DEA4DC405D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9306" b="-1"/>
          <a:stretch/>
        </p:blipFill>
        <p:spPr>
          <a:xfrm>
            <a:off x="7458302" y="-22547"/>
            <a:ext cx="3809132" cy="3139531"/>
          </a:xfrm>
          <a:prstGeom prst="rect">
            <a:avLst/>
          </a:prstGeom>
        </p:spPr>
      </p:pic>
      <p:pic>
        <p:nvPicPr>
          <p:cNvPr id="5" name="Picture 4" descr="A group of people in white protective suits holding honeycombs&#10;&#10;Description automatically generated">
            <a:extLst>
              <a:ext uri="{FF2B5EF4-FFF2-40B4-BE49-F238E27FC236}">
                <a16:creationId xmlns:a16="http://schemas.microsoft.com/office/drawing/2014/main" id="{6D299C1F-03BD-3962-B5D7-D95158FB53A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706" b="18852"/>
          <a:stretch/>
        </p:blipFill>
        <p:spPr>
          <a:xfrm>
            <a:off x="1" y="4065775"/>
            <a:ext cx="5001186" cy="279222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5414FA1-2D4C-41DB-83DE-4F3E38C10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526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rumbs on a grid&#10;&#10;Description automatically generated">
            <a:extLst>
              <a:ext uri="{FF2B5EF4-FFF2-40B4-BE49-F238E27FC236}">
                <a16:creationId xmlns:a16="http://schemas.microsoft.com/office/drawing/2014/main" id="{AE7DB8AF-7391-2F31-B046-D1DBAB8E6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3892" y="374654"/>
            <a:ext cx="7578658" cy="50755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2834D2-D640-45CA-4868-38A949A84D46}"/>
              </a:ext>
            </a:extLst>
          </p:cNvPr>
          <p:cNvSpPr txBox="1"/>
          <p:nvPr/>
        </p:nvSpPr>
        <p:spPr>
          <a:xfrm>
            <a:off x="2023893" y="5824847"/>
            <a:ext cx="7571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Check your varroa board regularly</a:t>
            </a:r>
          </a:p>
        </p:txBody>
      </p:sp>
    </p:spTree>
    <p:extLst>
      <p:ext uri="{BB962C8B-B14F-4D97-AF65-F5344CB8AC3E}">
        <p14:creationId xmlns:p14="http://schemas.microsoft.com/office/powerpoint/2010/main" val="23260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2A6E09-2415-2B8E-D253-C0845D739CF2}"/>
              </a:ext>
            </a:extLst>
          </p:cNvPr>
          <p:cNvSpPr txBox="1"/>
          <p:nvPr/>
        </p:nvSpPr>
        <p:spPr>
          <a:xfrm>
            <a:off x="1647174" y="814192"/>
            <a:ext cx="889347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0"/>
            <a:r>
              <a:rPr lang="en-GB" sz="2800" b="1" spc="-4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en-GB" sz="2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1028700" lvl="1" indent="-571500">
              <a:buFont typeface="Wingdings" pitchFamily="2" charset="2"/>
              <a:buChar char="v"/>
            </a:pPr>
            <a:r>
              <a:rPr lang="en-GB" sz="2800" b="1" spc="-4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Monitoring period 									7 days</a:t>
            </a:r>
            <a:endParaRPr lang="en-GB" sz="2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1028700" lvl="1" indent="-571500">
              <a:buFont typeface="Wingdings" pitchFamily="2" charset="2"/>
              <a:buChar char="v"/>
            </a:pPr>
            <a:r>
              <a:rPr lang="en-GB" sz="2800" b="1" spc="-4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Count the number of mites and divide by 		7</a:t>
            </a:r>
            <a:endParaRPr lang="en-GB" sz="2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1028700" lvl="1" indent="-571500">
              <a:buFont typeface="Wingdings" pitchFamily="2" charset="2"/>
              <a:buChar char="v"/>
            </a:pPr>
            <a:r>
              <a:rPr lang="en-GB" sz="2800" b="1" spc="-4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Multiply the daily drop by one of the following:</a:t>
            </a:r>
            <a:endParaRPr lang="en-GB" sz="2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1485900" lvl="2" indent="-571500">
              <a:buFont typeface="Wingdings" pitchFamily="2" charset="2"/>
              <a:buChar char="Ø"/>
            </a:pPr>
            <a:r>
              <a:rPr lang="en-GB" sz="2800" b="1" spc="-4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November to February							x 400</a:t>
            </a:r>
            <a:endParaRPr lang="en-GB" sz="2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1485900" lvl="2" indent="-571500">
              <a:buFont typeface="Wingdings" pitchFamily="2" charset="2"/>
              <a:buChar char="Ø"/>
            </a:pPr>
            <a:r>
              <a:rPr lang="en-GB" sz="2800" b="1" spc="-4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May to August										x 30</a:t>
            </a:r>
            <a:endParaRPr lang="en-GB" sz="2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1485900" lvl="2" indent="-571500">
              <a:buFont typeface="Wingdings" pitchFamily="2" charset="2"/>
              <a:buChar char="Ø"/>
            </a:pPr>
            <a:r>
              <a:rPr lang="en-GB" sz="2800" b="1" spc="-4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March, April, September, October 				x 100</a:t>
            </a:r>
            <a:endParaRPr lang="en-GB" sz="2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057400"/>
            <a:r>
              <a:rPr lang="en-GB" sz="2800" b="1" spc="-4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en-GB" sz="2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571500" lvl="0" indent="-571500">
              <a:buFont typeface="Wingdings" pitchFamily="2" charset="2"/>
              <a:buChar char="v"/>
            </a:pPr>
            <a:r>
              <a:rPr lang="en-GB" sz="2800" b="1" spc="-4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M</a:t>
            </a:r>
            <a:r>
              <a:rPr lang="en-GB" sz="2800" b="1" spc="-4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aximum threshold of mites per colony:  1,000.</a:t>
            </a:r>
            <a:endParaRPr lang="en-GB" sz="2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571500" lvl="0" indent="-571500">
              <a:buFont typeface="Wingdings" pitchFamily="2" charset="2"/>
              <a:buChar char="v"/>
            </a:pPr>
            <a:r>
              <a:rPr lang="en-GB" sz="2800" b="1" spc="-4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Treatment should begin before this level is reached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21BBBC-A6CB-F8A3-3F09-0A728461B4F6}"/>
              </a:ext>
            </a:extLst>
          </p:cNvPr>
          <p:cNvSpPr txBox="1"/>
          <p:nvPr/>
        </p:nvSpPr>
        <p:spPr>
          <a:xfrm>
            <a:off x="4070958" y="231732"/>
            <a:ext cx="2981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NBU GUIDELINES</a:t>
            </a:r>
          </a:p>
        </p:txBody>
      </p:sp>
    </p:spTree>
    <p:extLst>
      <p:ext uri="{BB962C8B-B14F-4D97-AF65-F5344CB8AC3E}">
        <p14:creationId xmlns:p14="http://schemas.microsoft.com/office/powerpoint/2010/main" val="966873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hand holding a glass jar&#10;&#10;Description automatically generated">
            <a:extLst>
              <a:ext uri="{FF2B5EF4-FFF2-40B4-BE49-F238E27FC236}">
                <a16:creationId xmlns:a16="http://schemas.microsoft.com/office/drawing/2014/main" id="{52DF84B5-54A0-F589-78CC-258272812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793" y="308403"/>
            <a:ext cx="7577673" cy="65459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04B734-6628-F4C6-DAF4-8994A27CA2E0}"/>
              </a:ext>
            </a:extLst>
          </p:cNvPr>
          <p:cNvSpPr txBox="1"/>
          <p:nvPr/>
        </p:nvSpPr>
        <p:spPr>
          <a:xfrm>
            <a:off x="1014268" y="769226"/>
            <a:ext cx="669120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Sugar roll</a:t>
            </a:r>
          </a:p>
          <a:p>
            <a:endParaRPr lang="en-US" sz="2800" b="1" dirty="0"/>
          </a:p>
          <a:p>
            <a:endParaRPr lang="en-US" sz="2800" b="1" dirty="0"/>
          </a:p>
        </p:txBody>
      </p:sp>
      <p:pic>
        <p:nvPicPr>
          <p:cNvPr id="4" name="Picture 3" descr="A hand holding a glass jar&#10;&#10;Description automatically generated">
            <a:extLst>
              <a:ext uri="{FF2B5EF4-FFF2-40B4-BE49-F238E27FC236}">
                <a16:creationId xmlns:a16="http://schemas.microsoft.com/office/drawing/2014/main" id="{401A3206-C229-7FEC-25E8-425314962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712" y="156003"/>
            <a:ext cx="7577673" cy="65459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1A01CA-473F-6165-68EB-8FC5A22BB781}"/>
              </a:ext>
            </a:extLst>
          </p:cNvPr>
          <p:cNvSpPr txBox="1"/>
          <p:nvPr/>
        </p:nvSpPr>
        <p:spPr>
          <a:xfrm>
            <a:off x="1074505" y="1668578"/>
            <a:ext cx="26786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300 Bees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996728-D006-8043-1749-44F8DA142C52}"/>
              </a:ext>
            </a:extLst>
          </p:cNvPr>
          <p:cNvSpPr txBox="1"/>
          <p:nvPr/>
        </p:nvSpPr>
        <p:spPr>
          <a:xfrm>
            <a:off x="1074505" y="2655133"/>
            <a:ext cx="2368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Caster sugar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998F84-E601-6BD4-36E5-0F4A48E014BF}"/>
              </a:ext>
            </a:extLst>
          </p:cNvPr>
          <p:cNvSpPr txBox="1"/>
          <p:nvPr/>
        </p:nvSpPr>
        <p:spPr>
          <a:xfrm>
            <a:off x="1074505" y="3621315"/>
            <a:ext cx="2678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Roll container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E1819B-F82C-23B5-BCA8-DEC317EA7B84}"/>
              </a:ext>
            </a:extLst>
          </p:cNvPr>
          <p:cNvSpPr txBox="1"/>
          <p:nvPr/>
        </p:nvSpPr>
        <p:spPr>
          <a:xfrm>
            <a:off x="1096020" y="4528969"/>
            <a:ext cx="5024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Shake onto white surface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8CA03A-77E7-0C84-03ED-61692C7A450D}"/>
              </a:ext>
            </a:extLst>
          </p:cNvPr>
          <p:cNvSpPr txBox="1"/>
          <p:nvPr/>
        </p:nvSpPr>
        <p:spPr>
          <a:xfrm>
            <a:off x="1096020" y="5353872"/>
            <a:ext cx="4055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Divide by 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110EFA-57FB-996C-3AB2-55412A0B8329}"/>
              </a:ext>
            </a:extLst>
          </p:cNvPr>
          <p:cNvSpPr txBox="1"/>
          <p:nvPr/>
        </p:nvSpPr>
        <p:spPr>
          <a:xfrm>
            <a:off x="1096020" y="6088774"/>
            <a:ext cx="35930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Less than 3%</a:t>
            </a:r>
          </a:p>
        </p:txBody>
      </p:sp>
      <p:pic>
        <p:nvPicPr>
          <p:cNvPr id="11" name="Picture 10" descr="A hand holding a glass jar&#10;&#10;Description automatically generated">
            <a:extLst>
              <a:ext uri="{FF2B5EF4-FFF2-40B4-BE49-F238E27FC236}">
                <a16:creationId xmlns:a16="http://schemas.microsoft.com/office/drawing/2014/main" id="{8E69D6A9-2C46-3B5D-42BE-921D81706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0341" y="348318"/>
            <a:ext cx="7577673" cy="654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046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BCA538-D1E7-5D62-67B9-FD1D318EF647}"/>
              </a:ext>
            </a:extLst>
          </p:cNvPr>
          <p:cNvSpPr txBox="1"/>
          <p:nvPr/>
        </p:nvSpPr>
        <p:spPr>
          <a:xfrm>
            <a:off x="4886738" y="118336"/>
            <a:ext cx="47800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CO2 </a:t>
            </a:r>
          </a:p>
        </p:txBody>
      </p:sp>
      <p:pic>
        <p:nvPicPr>
          <p:cNvPr id="3" name="Picture 2" descr="A cylinder with a needle and two cylinders&#10;&#10;Description automatically generated with medium confidence">
            <a:extLst>
              <a:ext uri="{FF2B5EF4-FFF2-40B4-BE49-F238E27FC236}">
                <a16:creationId xmlns:a16="http://schemas.microsoft.com/office/drawing/2014/main" id="{8B0C5BE7-9A04-8D16-B788-0F6650C1A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3781" y="164912"/>
            <a:ext cx="4157591" cy="38173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E15252E-DA09-0A44-2A04-D872FB5B9021}"/>
              </a:ext>
            </a:extLst>
          </p:cNvPr>
          <p:cNvSpPr txBox="1"/>
          <p:nvPr/>
        </p:nvSpPr>
        <p:spPr>
          <a:xfrm>
            <a:off x="731520" y="1151069"/>
            <a:ext cx="3485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300 bees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B9CC5D-966C-BE36-E5DB-7B6C688425BA}"/>
              </a:ext>
            </a:extLst>
          </p:cNvPr>
          <p:cNvSpPr txBox="1"/>
          <p:nvPr/>
        </p:nvSpPr>
        <p:spPr>
          <a:xfrm>
            <a:off x="790656" y="1918455"/>
            <a:ext cx="2967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Whiff of CO2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4AF8EE-4F7F-2F26-B582-38F6E31BE166}"/>
              </a:ext>
            </a:extLst>
          </p:cNvPr>
          <p:cNvSpPr txBox="1"/>
          <p:nvPr/>
        </p:nvSpPr>
        <p:spPr>
          <a:xfrm>
            <a:off x="731520" y="2685841"/>
            <a:ext cx="61802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Count the mites &amp; divide by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006B5D-0DC9-4B09-DF9B-19F2EC5E6A63}"/>
              </a:ext>
            </a:extLst>
          </p:cNvPr>
          <p:cNvSpPr txBox="1"/>
          <p:nvPr/>
        </p:nvSpPr>
        <p:spPr>
          <a:xfrm>
            <a:off x="793422" y="3635838"/>
            <a:ext cx="5019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Return bees to hive</a:t>
            </a:r>
          </a:p>
        </p:txBody>
      </p:sp>
    </p:spTree>
    <p:extLst>
      <p:ext uri="{BB962C8B-B14F-4D97-AF65-F5344CB8AC3E}">
        <p14:creationId xmlns:p14="http://schemas.microsoft.com/office/powerpoint/2010/main" val="208042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41248D-E315-5123-BB75-67E2801DF9ED}"/>
              </a:ext>
            </a:extLst>
          </p:cNvPr>
          <p:cNvSpPr txBox="1"/>
          <p:nvPr/>
        </p:nvSpPr>
        <p:spPr>
          <a:xfrm>
            <a:off x="1133732" y="1403177"/>
            <a:ext cx="60980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Alcohol wash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2CAA47-53BA-75BD-635F-54271228C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1789" y="227971"/>
            <a:ext cx="4310448" cy="2873632"/>
          </a:xfrm>
          <a:prstGeom prst="rect">
            <a:avLst/>
          </a:prstGeom>
        </p:spPr>
      </p:pic>
      <p:pic>
        <p:nvPicPr>
          <p:cNvPr id="4" name="Picture 3" descr="A plastic container with a yellow cap&#10;&#10;Description automatically generated">
            <a:extLst>
              <a:ext uri="{FF2B5EF4-FFF2-40B4-BE49-F238E27FC236}">
                <a16:creationId xmlns:a16="http://schemas.microsoft.com/office/drawing/2014/main" id="{6C14A7F2-ED99-59EF-F2D3-527B513AC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204" y="2084761"/>
            <a:ext cx="4384589" cy="4384589"/>
          </a:xfrm>
          <a:prstGeom prst="rect">
            <a:avLst/>
          </a:prstGeom>
        </p:spPr>
      </p:pic>
      <p:pic>
        <p:nvPicPr>
          <p:cNvPr id="5" name="Picture 4" descr="A white bowl with black specks&#10;&#10;Description automatically generated">
            <a:extLst>
              <a:ext uri="{FF2B5EF4-FFF2-40B4-BE49-F238E27FC236}">
                <a16:creationId xmlns:a16="http://schemas.microsoft.com/office/drawing/2014/main" id="{7BABFDF3-3CFE-BA96-56F6-BB6C859C4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6746" y="3393858"/>
            <a:ext cx="4090087" cy="307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480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D66502-549F-EA4A-D3C3-593225F39744}"/>
              </a:ext>
            </a:extLst>
          </p:cNvPr>
          <p:cNvSpPr txBox="1"/>
          <p:nvPr/>
        </p:nvSpPr>
        <p:spPr>
          <a:xfrm>
            <a:off x="4127157" y="296562"/>
            <a:ext cx="2644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TREATMENTS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799CD5-728B-7D76-A290-EBE2A5D8F796}"/>
              </a:ext>
            </a:extLst>
          </p:cNvPr>
          <p:cNvSpPr txBox="1"/>
          <p:nvPr/>
        </p:nvSpPr>
        <p:spPr>
          <a:xfrm>
            <a:off x="947352" y="1767016"/>
            <a:ext cx="234778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Essential oils</a:t>
            </a:r>
          </a:p>
          <a:p>
            <a:endParaRPr lang="en-US" sz="2800" b="1" dirty="0"/>
          </a:p>
          <a:p>
            <a:r>
              <a:rPr lang="en-US" sz="2800" b="1" dirty="0"/>
              <a:t>Thymol</a:t>
            </a:r>
          </a:p>
          <a:p>
            <a:endParaRPr lang="en-US" sz="2800" b="1" dirty="0"/>
          </a:p>
          <a:p>
            <a:r>
              <a:rPr lang="en-US" sz="2800" b="1" dirty="0"/>
              <a:t>Other botanical oils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062448-499D-3E30-B4DF-68776D66A04F}"/>
              </a:ext>
            </a:extLst>
          </p:cNvPr>
          <p:cNvSpPr txBox="1"/>
          <p:nvPr/>
        </p:nvSpPr>
        <p:spPr>
          <a:xfrm>
            <a:off x="4625545" y="1767016"/>
            <a:ext cx="264434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Organic acids</a:t>
            </a:r>
          </a:p>
          <a:p>
            <a:endParaRPr lang="en-US" sz="2800" b="1" dirty="0"/>
          </a:p>
          <a:p>
            <a:r>
              <a:rPr lang="en-US" sz="2800" b="1" dirty="0"/>
              <a:t>Oxalic acid</a:t>
            </a:r>
          </a:p>
          <a:p>
            <a:endParaRPr lang="en-US" sz="2800" b="1" dirty="0"/>
          </a:p>
          <a:p>
            <a:r>
              <a:rPr lang="en-US" sz="2800" b="1" dirty="0"/>
              <a:t>Formic acid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8D574D-6494-BBEE-C65D-0669D1B2AAEA}"/>
              </a:ext>
            </a:extLst>
          </p:cNvPr>
          <p:cNvSpPr txBox="1"/>
          <p:nvPr/>
        </p:nvSpPr>
        <p:spPr>
          <a:xfrm>
            <a:off x="8414951" y="1680519"/>
            <a:ext cx="377704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Synthetic pesticides</a:t>
            </a:r>
          </a:p>
          <a:p>
            <a:endParaRPr lang="en-US" sz="2800" b="1" dirty="0"/>
          </a:p>
          <a:p>
            <a:r>
              <a:rPr lang="en-US" sz="2800" b="1" dirty="0"/>
              <a:t>Amitraz</a:t>
            </a:r>
          </a:p>
          <a:p>
            <a:endParaRPr lang="en-US" sz="2800" b="1" dirty="0"/>
          </a:p>
          <a:p>
            <a:r>
              <a:rPr lang="en-US" sz="2800" b="1" dirty="0"/>
              <a:t>Tau </a:t>
            </a:r>
            <a:r>
              <a:rPr lang="en-US" sz="2800" b="1" dirty="0" err="1"/>
              <a:t>fluvinate</a:t>
            </a:r>
            <a:endParaRPr lang="en-US" sz="2800" b="1" dirty="0"/>
          </a:p>
          <a:p>
            <a:endParaRPr lang="en-US" sz="2800" b="1" dirty="0"/>
          </a:p>
          <a:p>
            <a:r>
              <a:rPr lang="en-US" sz="2800" b="1" dirty="0" err="1"/>
              <a:t>Flumethrin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19456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70B9C0-1A70-2669-3585-56C974C4F5D4}"/>
              </a:ext>
            </a:extLst>
          </p:cNvPr>
          <p:cNvSpPr txBox="1"/>
          <p:nvPr/>
        </p:nvSpPr>
        <p:spPr>
          <a:xfrm>
            <a:off x="3931507" y="462351"/>
            <a:ext cx="6260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TIMING OF TREATMENTS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038188-AFD9-8F3F-1B0F-98F0F6DBBD02}"/>
              </a:ext>
            </a:extLst>
          </p:cNvPr>
          <p:cNvSpPr txBox="1"/>
          <p:nvPr/>
        </p:nvSpPr>
        <p:spPr>
          <a:xfrm>
            <a:off x="2402705" y="1444022"/>
            <a:ext cx="69390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Winter – </a:t>
            </a:r>
            <a:r>
              <a:rPr lang="en-US" sz="2400" b="1" dirty="0" err="1"/>
              <a:t>broodless</a:t>
            </a:r>
            <a:r>
              <a:rPr lang="en-US" sz="2400" b="1" dirty="0"/>
              <a:t> period – Oxalic acid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78ED5-6680-39A8-5C06-081DAC9406EB}"/>
              </a:ext>
            </a:extLst>
          </p:cNvPr>
          <p:cNvSpPr txBox="1"/>
          <p:nvPr/>
        </p:nvSpPr>
        <p:spPr>
          <a:xfrm>
            <a:off x="2052094" y="2420800"/>
            <a:ext cx="6827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Spring – as needed – Miticide or Oxalic acid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F192BE-F485-0162-2E36-EC856B417374}"/>
              </a:ext>
            </a:extLst>
          </p:cNvPr>
          <p:cNvSpPr txBox="1"/>
          <p:nvPr/>
        </p:nvSpPr>
        <p:spPr>
          <a:xfrm>
            <a:off x="2123989" y="3339237"/>
            <a:ext cx="7496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Late summer – Miticide after honey harvest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66F33E-7297-9106-F666-ACB1B6F02803}"/>
              </a:ext>
            </a:extLst>
          </p:cNvPr>
          <p:cNvSpPr txBox="1"/>
          <p:nvPr/>
        </p:nvSpPr>
        <p:spPr>
          <a:xfrm>
            <a:off x="1913496" y="4190739"/>
            <a:ext cx="8189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Collected swarms – </a:t>
            </a:r>
            <a:r>
              <a:rPr lang="en-US" sz="2400" b="1" dirty="0" err="1"/>
              <a:t>broodless</a:t>
            </a:r>
            <a:r>
              <a:rPr lang="en-US" sz="2400" b="1" dirty="0"/>
              <a:t> period -Oxalic acid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5F3F2F-0C1D-2F9C-2F22-C4FB0991DC87}"/>
              </a:ext>
            </a:extLst>
          </p:cNvPr>
          <p:cNvSpPr txBox="1"/>
          <p:nvPr/>
        </p:nvSpPr>
        <p:spPr>
          <a:xfrm>
            <a:off x="1913496" y="5104283"/>
            <a:ext cx="8086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After shook swarm - </a:t>
            </a:r>
            <a:r>
              <a:rPr lang="en-US" sz="2400" b="1" dirty="0" err="1"/>
              <a:t>broodless</a:t>
            </a:r>
            <a:r>
              <a:rPr lang="en-US" sz="2400" b="1" dirty="0"/>
              <a:t> period - Oxalic acid</a:t>
            </a:r>
          </a:p>
        </p:txBody>
      </p:sp>
    </p:spTree>
    <p:extLst>
      <p:ext uri="{BB962C8B-B14F-4D97-AF65-F5344CB8AC3E}">
        <p14:creationId xmlns:p14="http://schemas.microsoft.com/office/powerpoint/2010/main" val="12501546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90D97B-ABB2-93AB-A075-D227D5D97219}"/>
              </a:ext>
            </a:extLst>
          </p:cNvPr>
          <p:cNvSpPr txBox="1"/>
          <p:nvPr/>
        </p:nvSpPr>
        <p:spPr>
          <a:xfrm>
            <a:off x="791586" y="1281946"/>
            <a:ext cx="5563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Best spring treatment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28C2E1-E1B8-E0DB-6BE2-BD2898435906}"/>
              </a:ext>
            </a:extLst>
          </p:cNvPr>
          <p:cNvSpPr txBox="1"/>
          <p:nvPr/>
        </p:nvSpPr>
        <p:spPr>
          <a:xfrm>
            <a:off x="5260413" y="1281946"/>
            <a:ext cx="6326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Drone brood removal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18DDB5-D6BE-83EB-5A8B-0E02824CBFC0}"/>
              </a:ext>
            </a:extLst>
          </p:cNvPr>
          <p:cNvSpPr txBox="1"/>
          <p:nvPr/>
        </p:nvSpPr>
        <p:spPr>
          <a:xfrm>
            <a:off x="710440" y="2264386"/>
            <a:ext cx="6116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Best summer treatment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60093B-CEBE-3AFE-574B-A1509FE2E4D6}"/>
              </a:ext>
            </a:extLst>
          </p:cNvPr>
          <p:cNvSpPr txBox="1"/>
          <p:nvPr/>
        </p:nvSpPr>
        <p:spPr>
          <a:xfrm>
            <a:off x="5593601" y="2194560"/>
            <a:ext cx="4052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Formic acid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70599F-A213-29BF-6461-DC81A288E6B3}"/>
              </a:ext>
            </a:extLst>
          </p:cNvPr>
          <p:cNvSpPr txBox="1"/>
          <p:nvPr/>
        </p:nvSpPr>
        <p:spPr>
          <a:xfrm>
            <a:off x="710440" y="3429000"/>
            <a:ext cx="6116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Best autumn  treatment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CD140E-CF52-0769-5F2F-1C8F21EF1F4B}"/>
              </a:ext>
            </a:extLst>
          </p:cNvPr>
          <p:cNvSpPr txBox="1"/>
          <p:nvPr/>
        </p:nvSpPr>
        <p:spPr>
          <a:xfrm>
            <a:off x="5734577" y="3429000"/>
            <a:ext cx="4279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Apiguard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5D1014-5889-DABD-2F86-F0B56B0DBAED}"/>
              </a:ext>
            </a:extLst>
          </p:cNvPr>
          <p:cNvSpPr txBox="1"/>
          <p:nvPr/>
        </p:nvSpPr>
        <p:spPr>
          <a:xfrm>
            <a:off x="723247" y="4591170"/>
            <a:ext cx="6326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Best winter treatment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938498-D48A-0C3E-F5A0-1172CD44B853}"/>
              </a:ext>
            </a:extLst>
          </p:cNvPr>
          <p:cNvSpPr txBox="1"/>
          <p:nvPr/>
        </p:nvSpPr>
        <p:spPr>
          <a:xfrm>
            <a:off x="5899573" y="4663440"/>
            <a:ext cx="3952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Oxalic acid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015275-52FD-9A7C-C91F-B42EAC0D0BA1}"/>
              </a:ext>
            </a:extLst>
          </p:cNvPr>
          <p:cNvSpPr txBox="1"/>
          <p:nvPr/>
        </p:nvSpPr>
        <p:spPr>
          <a:xfrm>
            <a:off x="418012" y="5753340"/>
            <a:ext cx="11038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ALWAYS FOLLOW THE MAKER’S INSTRUCTIONS TO THE LETTER</a:t>
            </a:r>
          </a:p>
        </p:txBody>
      </p:sp>
    </p:spTree>
    <p:extLst>
      <p:ext uri="{BB962C8B-B14F-4D97-AF65-F5344CB8AC3E}">
        <p14:creationId xmlns:p14="http://schemas.microsoft.com/office/powerpoint/2010/main" val="367850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11">
            <a:extLst>
              <a:ext uri="{FF2B5EF4-FFF2-40B4-BE49-F238E27FC236}">
                <a16:creationId xmlns:a16="http://schemas.microsoft.com/office/drawing/2014/main" id="{4BCC8B00-7646-4C46-8DD7-701BCBEA9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03" y="643464"/>
            <a:ext cx="10905195" cy="5571072"/>
          </a:xfrm>
          <a:prstGeom prst="roundRect">
            <a:avLst>
              <a:gd name="adj" fmla="val 2403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 shot of a graph&#10;&#10;Description automatically generated">
            <a:extLst>
              <a:ext uri="{FF2B5EF4-FFF2-40B4-BE49-F238E27FC236}">
                <a16:creationId xmlns:a16="http://schemas.microsoft.com/office/drawing/2014/main" id="{CCC201B2-A8A6-8C96-C51D-F49265323D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120" b="9672"/>
          <a:stretch/>
        </p:blipFill>
        <p:spPr>
          <a:xfrm>
            <a:off x="870204" y="873252"/>
            <a:ext cx="10451592" cy="5111496"/>
          </a:xfrm>
          <a:prstGeom prst="rect">
            <a:avLst/>
          </a:prstGeom>
          <a:ln w="31750" cap="sq"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1909227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CA2E63-E6A4-05CA-EF28-25D2CCC790E5}"/>
              </a:ext>
            </a:extLst>
          </p:cNvPr>
          <p:cNvSpPr txBox="1"/>
          <p:nvPr/>
        </p:nvSpPr>
        <p:spPr>
          <a:xfrm>
            <a:off x="3990978" y="368152"/>
            <a:ext cx="46204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TREATMENT FREE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1B2FE3-863F-4921-8F13-E1A519EDBC37}"/>
              </a:ext>
            </a:extLst>
          </p:cNvPr>
          <p:cNvSpPr txBox="1"/>
          <p:nvPr/>
        </p:nvSpPr>
        <p:spPr>
          <a:xfrm>
            <a:off x="1300942" y="1245202"/>
            <a:ext cx="10650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Apis mellifera did not evolve with Varroa destructor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17BD58-5C8D-6116-56D9-32E482F7F1E7}"/>
              </a:ext>
            </a:extLst>
          </p:cNvPr>
          <p:cNvSpPr txBox="1"/>
          <p:nvPr/>
        </p:nvSpPr>
        <p:spPr>
          <a:xfrm>
            <a:off x="1390919" y="2067855"/>
            <a:ext cx="7875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New pest introduced to a naïve population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066F6B-CB94-05C3-4C79-14AF75649AD3}"/>
              </a:ext>
            </a:extLst>
          </p:cNvPr>
          <p:cNvSpPr txBox="1"/>
          <p:nvPr/>
        </p:nvSpPr>
        <p:spPr>
          <a:xfrm>
            <a:off x="2266859" y="2818049"/>
            <a:ext cx="56942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Can result in population crash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7D6607-B81C-DA4A-D37D-D94773A218CE}"/>
              </a:ext>
            </a:extLst>
          </p:cNvPr>
          <p:cNvSpPr txBox="1"/>
          <p:nvPr/>
        </p:nvSpPr>
        <p:spPr>
          <a:xfrm>
            <a:off x="528209" y="3486954"/>
            <a:ext cx="14275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Feral colonies swarm regularly so have a regular brood break and a new home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78BCD4-C606-895E-213C-6C586088614A}"/>
              </a:ext>
            </a:extLst>
          </p:cNvPr>
          <p:cNvSpPr txBox="1"/>
          <p:nvPr/>
        </p:nvSpPr>
        <p:spPr>
          <a:xfrm>
            <a:off x="1314807" y="4417469"/>
            <a:ext cx="9562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Honey bees kept in hives are managed livestock</a:t>
            </a:r>
          </a:p>
        </p:txBody>
      </p:sp>
    </p:spTree>
    <p:extLst>
      <p:ext uri="{BB962C8B-B14F-4D97-AF65-F5344CB8AC3E}">
        <p14:creationId xmlns:p14="http://schemas.microsoft.com/office/powerpoint/2010/main" val="100933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58BAEB-2CE2-8E82-A125-18859AFCBF8E}"/>
              </a:ext>
            </a:extLst>
          </p:cNvPr>
          <p:cNvSpPr txBox="1"/>
          <p:nvPr/>
        </p:nvSpPr>
        <p:spPr>
          <a:xfrm>
            <a:off x="3515932" y="850005"/>
            <a:ext cx="60082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Things to consider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7F43F9-C71B-15AF-BB09-5CDF447DE270}"/>
              </a:ext>
            </a:extLst>
          </p:cNvPr>
          <p:cNvSpPr txBox="1"/>
          <p:nvPr/>
        </p:nvSpPr>
        <p:spPr>
          <a:xfrm>
            <a:off x="772731" y="1600724"/>
            <a:ext cx="15831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It involves the death and suffering of a lot of honey bees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DA27DE-5D06-D026-F8D3-F70608764B6C}"/>
              </a:ext>
            </a:extLst>
          </p:cNvPr>
          <p:cNvSpPr txBox="1"/>
          <p:nvPr/>
        </p:nvSpPr>
        <p:spPr>
          <a:xfrm>
            <a:off x="1654934" y="2426041"/>
            <a:ext cx="135485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The survival rate of infested colonies is low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149BCD-D883-5692-4A0D-C9D268261658}"/>
              </a:ext>
            </a:extLst>
          </p:cNvPr>
          <p:cNvSpPr txBox="1"/>
          <p:nvPr/>
        </p:nvSpPr>
        <p:spPr>
          <a:xfrm>
            <a:off x="2150645" y="4905563"/>
            <a:ext cx="132982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Infestation impacts neighbouring apiaries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5AC79E-27DE-0C05-0E4F-8A1FD8ED9092}"/>
              </a:ext>
            </a:extLst>
          </p:cNvPr>
          <p:cNvSpPr txBox="1"/>
          <p:nvPr/>
        </p:nvSpPr>
        <p:spPr>
          <a:xfrm>
            <a:off x="526195" y="3198167"/>
            <a:ext cx="10354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Gotland – no treatment for 20 years – isolated island in Baltic Sea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6BF84D-F14B-092E-C279-B742BA5F22E7}"/>
              </a:ext>
            </a:extLst>
          </p:cNvPr>
          <p:cNvSpPr txBox="1"/>
          <p:nvPr/>
        </p:nvSpPr>
        <p:spPr>
          <a:xfrm>
            <a:off x="1491565" y="3963420"/>
            <a:ext cx="8970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Selective breeding </a:t>
            </a:r>
            <a:r>
              <a:rPr lang="en-US" sz="2400" b="1" dirty="0" err="1"/>
              <a:t>programme</a:t>
            </a:r>
            <a:r>
              <a:rPr lang="en-US" sz="2400" b="1" dirty="0"/>
              <a:t> over very long period</a:t>
            </a:r>
          </a:p>
        </p:txBody>
      </p:sp>
    </p:spTree>
    <p:extLst>
      <p:ext uri="{BB962C8B-B14F-4D97-AF65-F5344CB8AC3E}">
        <p14:creationId xmlns:p14="http://schemas.microsoft.com/office/powerpoint/2010/main" val="29817072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BCC8B00-7646-4C46-8DD7-701BCBEA9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03" y="643464"/>
            <a:ext cx="10905195" cy="5571072"/>
          </a:xfrm>
          <a:prstGeom prst="roundRect">
            <a:avLst>
              <a:gd name="adj" fmla="val 2403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 shot of a graph&#10;&#10;Description automatically generated">
            <a:extLst>
              <a:ext uri="{FF2B5EF4-FFF2-40B4-BE49-F238E27FC236}">
                <a16:creationId xmlns:a16="http://schemas.microsoft.com/office/drawing/2014/main" id="{B0BF3B5A-E5C9-75A1-10A5-70DA2BFCC1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787" b="12005"/>
          <a:stretch/>
        </p:blipFill>
        <p:spPr>
          <a:xfrm>
            <a:off x="870203" y="873251"/>
            <a:ext cx="10474295" cy="5122599"/>
          </a:xfrm>
          <a:prstGeom prst="rect">
            <a:avLst/>
          </a:prstGeom>
          <a:ln w="31750" cap="sq"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1960492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37C3FB-635B-E74C-BDD3-E45A6CED4AB3}"/>
              </a:ext>
            </a:extLst>
          </p:cNvPr>
          <p:cNvSpPr txBox="1"/>
          <p:nvPr/>
        </p:nvSpPr>
        <p:spPr>
          <a:xfrm>
            <a:off x="4018207" y="579550"/>
            <a:ext cx="3958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SUMMARY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8C1FF8-501F-1E04-E2BE-DB3D1535EC49}"/>
              </a:ext>
            </a:extLst>
          </p:cNvPr>
          <p:cNvSpPr txBox="1"/>
          <p:nvPr/>
        </p:nvSpPr>
        <p:spPr>
          <a:xfrm>
            <a:off x="965914" y="1168438"/>
            <a:ext cx="13115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Varroa destructor is a serious menace to our colonies of honey bees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D0C8EF-1FD6-4F71-F7D9-F60083122FC9}"/>
              </a:ext>
            </a:extLst>
          </p:cNvPr>
          <p:cNvSpPr txBox="1"/>
          <p:nvPr/>
        </p:nvSpPr>
        <p:spPr>
          <a:xfrm>
            <a:off x="714776" y="3623545"/>
            <a:ext cx="13185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Exponential growth leads to rapid death of a colony if not dealt with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9824C8-18E7-B025-C2EC-8BCEB5E59F52}"/>
              </a:ext>
            </a:extLst>
          </p:cNvPr>
          <p:cNvSpPr txBox="1"/>
          <p:nvPr/>
        </p:nvSpPr>
        <p:spPr>
          <a:xfrm>
            <a:off x="-1866980" y="4660506"/>
            <a:ext cx="144080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A mixture of chemical and non chemical interventions </a:t>
            </a:r>
          </a:p>
          <a:p>
            <a:pPr algn="ctr"/>
            <a:r>
              <a:rPr lang="en-US" sz="2400" b="1" dirty="0"/>
              <a:t>can keep it under control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491721-4B66-3A55-D3AB-358C75AA8C75}"/>
              </a:ext>
            </a:extLst>
          </p:cNvPr>
          <p:cNvSpPr txBox="1"/>
          <p:nvPr/>
        </p:nvSpPr>
        <p:spPr>
          <a:xfrm>
            <a:off x="2678806" y="2040951"/>
            <a:ext cx="7059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Varroa is a parasite of brood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6B1D6A-F5F5-7D71-AB75-1E22733D9C57}"/>
              </a:ext>
            </a:extLst>
          </p:cNvPr>
          <p:cNvSpPr txBox="1"/>
          <p:nvPr/>
        </p:nvSpPr>
        <p:spPr>
          <a:xfrm>
            <a:off x="2884868" y="2840929"/>
            <a:ext cx="5280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Vector for some nasty viruses</a:t>
            </a:r>
          </a:p>
        </p:txBody>
      </p:sp>
    </p:spTree>
    <p:extLst>
      <p:ext uri="{BB962C8B-B14F-4D97-AF65-F5344CB8AC3E}">
        <p14:creationId xmlns:p14="http://schemas.microsoft.com/office/powerpoint/2010/main" val="612744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FAF9CD-3BF5-6C94-8D98-E1D46B9F24B1}"/>
              </a:ext>
            </a:extLst>
          </p:cNvPr>
          <p:cNvSpPr txBox="1"/>
          <p:nvPr/>
        </p:nvSpPr>
        <p:spPr>
          <a:xfrm>
            <a:off x="5675587" y="536028"/>
            <a:ext cx="4750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Further reading</a:t>
            </a:r>
          </a:p>
        </p:txBody>
      </p:sp>
      <p:pic>
        <p:nvPicPr>
          <p:cNvPr id="4" name="Picture 3" descr="A bee on a flower&#10;&#10;Description automatically generated">
            <a:extLst>
              <a:ext uri="{FF2B5EF4-FFF2-40B4-BE49-F238E27FC236}">
                <a16:creationId xmlns:a16="http://schemas.microsoft.com/office/drawing/2014/main" id="{587087B3-645C-2E5E-69CB-2AB2456F5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720" y="1384663"/>
            <a:ext cx="3599943" cy="51728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7FD8D2-6486-37AB-744E-7F6F0342A176}"/>
              </a:ext>
            </a:extLst>
          </p:cNvPr>
          <p:cNvSpPr txBox="1"/>
          <p:nvPr/>
        </p:nvSpPr>
        <p:spPr>
          <a:xfrm>
            <a:off x="5076497" y="3305889"/>
            <a:ext cx="52761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https://</a:t>
            </a:r>
            <a:r>
              <a:rPr lang="en-US" b="1" dirty="0" err="1"/>
              <a:t>www.nationalbeeunit.com</a:t>
            </a:r>
            <a:r>
              <a:rPr lang="en-US" b="1" dirty="0"/>
              <a:t>/assets/PDFs/3_Resources_for_beekeepers/</a:t>
            </a:r>
            <a:r>
              <a:rPr lang="en-US" b="1" dirty="0" err="1"/>
              <a:t>Advisory_leaflets</a:t>
            </a:r>
            <a:r>
              <a:rPr lang="en-US" b="1" dirty="0"/>
              <a:t>/APHA_Managing_Varroa_2020_ELECTRONIC_ONLY-1.pdf</a:t>
            </a:r>
          </a:p>
        </p:txBody>
      </p:sp>
    </p:spTree>
    <p:extLst>
      <p:ext uri="{BB962C8B-B14F-4D97-AF65-F5344CB8AC3E}">
        <p14:creationId xmlns:p14="http://schemas.microsoft.com/office/powerpoint/2010/main" val="33150388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DFADFB3-3D44-49A8-AE3B-A87C61607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912AE0-CAD9-4F8F-A2A2-BDF07D4ED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BD7C2DEF-63C5-495B-BBE5-720E5D12B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E21E403-0B61-4473-BE57-AB0F16379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8EA419C-9737-585F-0387-9C96D9F2D19B}"/>
              </a:ext>
            </a:extLst>
          </p:cNvPr>
          <p:cNvSpPr txBox="1"/>
          <p:nvPr/>
        </p:nvSpPr>
        <p:spPr>
          <a:xfrm>
            <a:off x="636696" y="643464"/>
            <a:ext cx="3761964" cy="3273061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cap="all">
                <a:latin typeface="+mj-lt"/>
                <a:ea typeface="+mj-ea"/>
                <a:cs typeface="+mj-cs"/>
              </a:rPr>
              <a:t>QUESTIONS</a:t>
            </a:r>
          </a:p>
        </p:txBody>
      </p:sp>
      <p:pic>
        <p:nvPicPr>
          <p:cNvPr id="4" name="Picture 3" descr="A close-up of a bug&#10;&#10;Description automatically generated">
            <a:extLst>
              <a:ext uri="{FF2B5EF4-FFF2-40B4-BE49-F238E27FC236}">
                <a16:creationId xmlns:a16="http://schemas.microsoft.com/office/drawing/2014/main" id="{76A7ABEF-D243-C04D-79A4-C5C79E916F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481" y="619676"/>
            <a:ext cx="6177937" cy="411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461438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{60DE3FF9-8554-0649-9384-A2D707DFB22F}tf10001079_mac</Template>
  <TotalTime>364</TotalTime>
  <Words>854</Words>
  <Application>Microsoft Macintosh PowerPoint</Application>
  <PresentationFormat>Widescreen</PresentationFormat>
  <Paragraphs>199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Century Gothic</vt:lpstr>
      <vt:lpstr>Wingdings</vt:lpstr>
      <vt:lpstr>Vapor Trail</vt:lpstr>
      <vt:lpstr>VARROA DESTRUCTOR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VARROA DESTRUCTOR</dc:title>
  <dc:creator>Alan Baxter</dc:creator>
  <cp:lastModifiedBy>Alan Baxter</cp:lastModifiedBy>
  <cp:revision>13</cp:revision>
  <dcterms:created xsi:type="dcterms:W3CDTF">2024-11-06T13:52:36Z</dcterms:created>
  <dcterms:modified xsi:type="dcterms:W3CDTF">2024-11-11T10:29:06Z</dcterms:modified>
</cp:coreProperties>
</file>